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6"/>
  </p:notesMasterIdLst>
  <p:sldIdLst>
    <p:sldId id="1292" r:id="rId3"/>
    <p:sldId id="1293" r:id="rId4"/>
    <p:sldId id="1294" r:id="rId5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  <p14:sldId id="1293"/>
            <p14:sldId id="1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1E238A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 varScale="1">
        <p:scale>
          <a:sx n="37" d="100"/>
          <a:sy n="37" d="100"/>
        </p:scale>
        <p:origin x="696" y="7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1"/>
            <a:ext cx="7279535" cy="6460093"/>
          </a:xfrm>
          <a:prstGeom prst="rect">
            <a:avLst/>
          </a:prstGeom>
        </p:spPr>
        <p:txBody>
          <a:bodyPr lIns="132589" tIns="66292" rIns="132589" bIns="66292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1874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59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338371"/>
            <a:ext cx="211213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 по делам об административных правонарушениях, предусмотренных ст. 15.49 КоАП</a:t>
            </a:r>
            <a:b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4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операциях со средствами, подлежащими казначейскому сопровождению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44200" y="2470618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118791" y="239937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243350" y="5561856"/>
            <a:ext cx="2648127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Отдел,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366082" y="1716783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070305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678618" y="3271533"/>
            <a:ext cx="287208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</a:t>
            </a: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272651" y="2381347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14305" y="507764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производство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законным представителем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юридического лица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).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1338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56176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561856"/>
            <a:ext cx="2860537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188439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25429" y="3347997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417840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39154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77211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672720" y="1385392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095001" y="3380216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48399" y="13194017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000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000" dirty="0"/>
          </a:p>
        </p:txBody>
      </p:sp>
      <p:sp>
        <p:nvSpPr>
          <p:cNvPr id="2" name="TextBox 1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1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федеральный уровень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 –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Центр специализации по казначейскому сопровождению,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03992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0" dirty="0">
                <a:solidFill>
                  <a:srgbClr val="1751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34826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1073510" y="5695892"/>
            <a:ext cx="266665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Нарушение Заказчиком срока утверждения Сведений</a:t>
            </a: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Автоматическое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формирование уведомления о нарушении срока утверждения Сведений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личных кабинетах ТОФК и Заказчика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ПУР КС ГИИС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ЭБ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8479" y="12734713"/>
            <a:ext cx="15996129" cy="3879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742" tIns="11742" rIns="11742" bIns="11742" numCol="1" spcCol="2797" anchor="t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560849">
              <a:lnSpc>
                <a:spcPct val="90000"/>
              </a:lnSpc>
              <a:defRPr sz="16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i="1" dirty="0" smtClean="0"/>
              <a:t>* - в случае отсутствия Отдела казначейского сопровождения - структурное подразделение ТОФК, уполномоченное руководителем ТОФК на выполнение данной функции.</a:t>
            </a:r>
            <a:endParaRPr lang="ru-RU" sz="1400" i="1" dirty="0"/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3767064" y="8226152"/>
            <a:ext cx="576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олилиния 60"/>
          <p:cNvSpPr/>
          <p:nvPr/>
        </p:nvSpPr>
        <p:spPr>
          <a:xfrm>
            <a:off x="7223449" y="5695892"/>
            <a:ext cx="4680519" cy="584262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Протокола об Административном правонарушении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– начальник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(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заместитель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начальника) Отдела казначейского сопровождения ТОФК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руководителя, курирующий казначейское сопровождение) </a:t>
            </a: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FontTx/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При нахождении Заказчика в другом субъекте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РФ,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направляет документы</a:t>
            </a:r>
            <a:r>
              <a:rPr lang="ru-RU" sz="200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 по месту нахождения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Заказчика или в Управление казначейского сопровождения в части ГРБС ФБ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239957" y="288429"/>
            <a:ext cx="2112139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Схема внутриведомственного взаимодействия при осуществлении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ТОФК производства</a:t>
            </a:r>
            <a:r>
              <a:rPr lang="en-US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8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</a:t>
            </a:r>
            <a:r>
              <a:rPr lang="ru-RU" sz="28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статьей 15.49 КоАП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срока утверждения сведений об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операциях</a:t>
            </a:r>
            <a:b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</a:b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средствами,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подлежащими </a:t>
            </a:r>
            <a:r>
              <a:rPr lang="ru-RU" sz="2800" spc="-1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казначейскому </a:t>
            </a:r>
            <a:r>
              <a:rPr lang="ru-RU" sz="2800" spc="-1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сопровождению – уровень бюджета субъекта РФ (местного бюджета)</a:t>
            </a:r>
            <a:endParaRPr lang="ru-RU" sz="28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838385" y="2657144"/>
            <a:ext cx="10586863" cy="2145268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2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</a:t>
            </a:r>
          </a:p>
          <a:p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(по месту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нахождения Заказчика)</a:t>
            </a:r>
          </a:p>
          <a:p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030760" y="2594998"/>
            <a:ext cx="10873208" cy="2179320"/>
          </a:xfrm>
          <a:prstGeom prst="roundRect">
            <a:avLst/>
          </a:prstGeom>
          <a:solidFill>
            <a:srgbClr val="D9F1FF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орган Федерального </a:t>
            </a: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казначейства,</a:t>
            </a:r>
            <a:b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</a:b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 в котором открыт  л/с УКС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6440472" y="8082136"/>
            <a:ext cx="2448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46784" y="5121280"/>
            <a:ext cx="2376264" cy="37959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События: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91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7151440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8960752" y="5709785"/>
            <a:ext cx="4248472" cy="58526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- начальник (заместитель начальника) Отдела казначейского сопровождения ТОФК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дела об административном правонарушении - Руководитель  (заместитель руководителя, курирующий казначейское сопровождение) </a:t>
            </a:r>
          </a:p>
          <a:p>
            <a:pPr marL="457200" indent="-457200" algn="l" defTabSz="819446">
              <a:lnSpc>
                <a:spcPct val="90000"/>
              </a:lnSpc>
              <a:buAutoNum type="arabicPeriod"/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343128" y="7136170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6719392" y="8226152"/>
            <a:ext cx="504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38"/>
          <p:cNvSpPr/>
          <p:nvPr/>
        </p:nvSpPr>
        <p:spPr>
          <a:xfrm>
            <a:off x="14064208" y="7074024"/>
            <a:ext cx="2353664" cy="2145268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казначейского сопровождения территориального органа Федерального казначейства* </a:t>
            </a:r>
          </a:p>
          <a:p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11975976" y="8082136"/>
            <a:ext cx="205200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876000" y="4985792"/>
            <a:ext cx="4788608" cy="65334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Структурное</a:t>
            </a:r>
          </a:p>
          <a:p>
            <a:pPr marL="0" indent="0">
              <a:buNone/>
            </a:pPr>
            <a:r>
              <a:rPr lang="ru-RU" b="1" dirty="0" smtClean="0"/>
              <a:t> подразделение:</a:t>
            </a:r>
            <a:endParaRPr lang="ru-RU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18816736" y="5147129"/>
            <a:ext cx="4788608" cy="31700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228600" indent="-228600" defTabSz="1560849">
              <a:lnSpc>
                <a:spcPct val="90000"/>
              </a:lnSpc>
              <a:buAutoNum type="arabicPeriod"/>
              <a:defRPr sz="2000" b="0">
                <a:solidFill>
                  <a:prstClr val="black"/>
                </a:solidFill>
                <a:latin typeface="Century" panose="02040604050505020304" pitchFamily="18" charset="0"/>
                <a:ea typeface="+mn-ea"/>
                <a:cs typeface="Segoe UI Light" panose="020B0502040204020203" pitchFamily="34" charset="0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 smtClean="0"/>
              <a:t>Действие:</a:t>
            </a:r>
            <a:endParaRPr lang="ru-RU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1940048" y="3689648"/>
            <a:ext cx="86400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3425248" y="13035899"/>
            <a:ext cx="46227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spc="0" normalizeH="0" baseline="0" dirty="0" smtClean="0">
                <a:ln>
                  <a:noFill/>
                </a:ln>
                <a:solidFill>
                  <a:srgbClr val="17517F"/>
                </a:solidFill>
                <a:effectLst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3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rgbClr val="17517F"/>
              </a:solidFill>
              <a:effectLst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88597747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15599</TotalTime>
  <Words>640</Words>
  <Application>Microsoft Office PowerPoint</Application>
  <PresentationFormat>Произвольный</PresentationFormat>
  <Paragraphs>166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</vt:i4>
      </vt:variant>
    </vt:vector>
  </HeadingPairs>
  <TitlesOfParts>
    <vt:vector size="16" baseType="lpstr">
      <vt:lpstr>Arial</vt:lpstr>
      <vt:lpstr>Calibri</vt:lpstr>
      <vt:lpstr>Century</vt:lpstr>
      <vt:lpstr>Helvetica Neue</vt:lpstr>
      <vt:lpstr>Helvetica Neue Light</vt:lpstr>
      <vt:lpstr>Helvetica Neue Medium</vt:lpstr>
      <vt:lpstr>PT Serif</vt:lpstr>
      <vt:lpstr>Segoe UI Light</vt:lpstr>
      <vt:lpstr>Tahoma</vt:lpstr>
      <vt:lpstr>Times New Roman</vt:lpstr>
      <vt:lpstr>Trebuchet MS</vt:lpstr>
      <vt:lpstr>White</vt:lpstr>
      <vt:lpstr>Шаблон_2015_16x9_PTSerif</vt:lpstr>
      <vt:lpstr>Презентация PowerPoint</vt:lpstr>
      <vt:lpstr>Презентация PowerPoint</vt:lpstr>
      <vt:lpstr>Презентация PowerPoint</vt:lpstr>
    </vt:vector>
  </TitlesOfParts>
  <Company>S9500SCCM01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Галичанина Татьяна Юрьевна</cp:lastModifiedBy>
  <cp:revision>434</cp:revision>
  <cp:lastPrinted>2026-01-21T14:23:39Z</cp:lastPrinted>
  <dcterms:created xsi:type="dcterms:W3CDTF">2021-10-05T09:31:18Z</dcterms:created>
  <dcterms:modified xsi:type="dcterms:W3CDTF">2026-01-26T06:22:35Z</dcterms:modified>
</cp:coreProperties>
</file>